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Gelasio"/>
      <p:regular r:id="rId27"/>
      <p:bold r:id="rId28"/>
      <p:italic r:id="rId29"/>
      <p:boldItalic r:id="rId30"/>
    </p:embeddedFont>
    <p:embeddedFont>
      <p:font typeface="Gelasio Medium"/>
      <p:regular r:id="rId31"/>
      <p:bold r:id="rId32"/>
      <p:italic r:id="rId33"/>
      <p:boldItalic r:id="rId34"/>
    </p:embeddedFont>
    <p:embeddedFont>
      <p:font typeface="Gelasio SemiBold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Gelasio-bold.fntdata"/><Relationship Id="rId27" Type="http://schemas.openxmlformats.org/officeDocument/2006/relationships/font" Target="fonts/Gelasi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elasi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GelasioMedium-regular.fntdata"/><Relationship Id="rId30" Type="http://schemas.openxmlformats.org/officeDocument/2006/relationships/font" Target="fonts/Gelasio-boldItalic.fntdata"/><Relationship Id="rId11" Type="http://schemas.openxmlformats.org/officeDocument/2006/relationships/slide" Target="slides/slide6.xml"/><Relationship Id="rId33" Type="http://schemas.openxmlformats.org/officeDocument/2006/relationships/font" Target="fonts/GelasioMedium-italic.fntdata"/><Relationship Id="rId10" Type="http://schemas.openxmlformats.org/officeDocument/2006/relationships/slide" Target="slides/slide5.xml"/><Relationship Id="rId32" Type="http://schemas.openxmlformats.org/officeDocument/2006/relationships/font" Target="fonts/GelasioMedium-bold.fntdata"/><Relationship Id="rId13" Type="http://schemas.openxmlformats.org/officeDocument/2006/relationships/slide" Target="slides/slide8.xml"/><Relationship Id="rId35" Type="http://schemas.openxmlformats.org/officeDocument/2006/relationships/font" Target="fonts/GelasioSemiBold-regular.fntdata"/><Relationship Id="rId12" Type="http://schemas.openxmlformats.org/officeDocument/2006/relationships/slide" Target="slides/slide7.xml"/><Relationship Id="rId34" Type="http://schemas.openxmlformats.org/officeDocument/2006/relationships/font" Target="fonts/Gelasio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GelasioSemiBold-italic.fntdata"/><Relationship Id="rId14" Type="http://schemas.openxmlformats.org/officeDocument/2006/relationships/slide" Target="slides/slide9.xml"/><Relationship Id="rId36" Type="http://schemas.openxmlformats.org/officeDocument/2006/relationships/font" Target="fonts/GelasioSemiBold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GelasioSemiBold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1fe7e9c894_2_6:notes"/>
          <p:cNvSpPr/>
          <p:nvPr>
            <p:ph idx="2" type="sldImg"/>
          </p:nvPr>
        </p:nvSpPr>
        <p:spPr>
          <a:xfrm>
            <a:off x="0" y="0"/>
            <a:ext cx="1875000" cy="187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" name="Google Shape;56;g31fe7e9c894_2_6:notes"/>
          <p:cNvSpPr txBox="1"/>
          <p:nvPr>
            <p:ph idx="1" type="body"/>
          </p:nvPr>
        </p:nvSpPr>
        <p:spPr>
          <a:xfrm>
            <a:off x="0" y="0"/>
            <a:ext cx="2500000" cy="18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g31fe7e9c894_2_6:notes"/>
          <p:cNvSpPr txBox="1"/>
          <p:nvPr>
            <p:ph idx="12" type="sldNum"/>
          </p:nvPr>
        </p:nvSpPr>
        <p:spPr>
          <a:xfrm>
            <a:off x="0" y="0"/>
            <a:ext cx="2500000" cy="18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TW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1be7e6553c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1be7e6553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243cdf53cc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243cdf53cc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be7e6553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be7e6553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fdd82c2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fdd82c2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fdd82c25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1fdd82c25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43cdf53cc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243cdf53cc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243cdf53cc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243cdf53cc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243cdf53cc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243cdf53cc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243cdf53cc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243cdf53cc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243cdf53cc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243cdf53cc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fe7e9c894_4_0:notes"/>
          <p:cNvSpPr/>
          <p:nvPr>
            <p:ph idx="2" type="sldImg"/>
          </p:nvPr>
        </p:nvSpPr>
        <p:spPr>
          <a:xfrm>
            <a:off x="0" y="0"/>
            <a:ext cx="1875000" cy="187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5" name="Google Shape;65;g31fe7e9c894_4_0:notes"/>
          <p:cNvSpPr txBox="1"/>
          <p:nvPr>
            <p:ph idx="1" type="body"/>
          </p:nvPr>
        </p:nvSpPr>
        <p:spPr>
          <a:xfrm>
            <a:off x="0" y="0"/>
            <a:ext cx="2500000" cy="18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g31fe7e9c894_4_0:notes"/>
          <p:cNvSpPr txBox="1"/>
          <p:nvPr>
            <p:ph idx="12" type="sldNum"/>
          </p:nvPr>
        </p:nvSpPr>
        <p:spPr>
          <a:xfrm>
            <a:off x="0" y="0"/>
            <a:ext cx="2500000" cy="18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1be7e6553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1be7e6553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1be7e6553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1be7e6553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be7e655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be7e655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1f6729698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1f6729698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1f6729698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1f6729698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be7e6553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1be7e6553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1f672969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1f672969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be7e6553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1be7e6553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243cdf53c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243cdf53c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DCFBB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9F6F0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3" name="Google Shape;53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9F6F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9" name="Google Shape;5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/>
          <p:nvPr/>
        </p:nvSpPr>
        <p:spPr>
          <a:xfrm>
            <a:off x="3753825" y="1591875"/>
            <a:ext cx="49983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800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AI 驅動的智慧旅遊規劃工具：行程生成與路徑優化系統</a:t>
            </a:r>
            <a:endParaRPr b="1" sz="2800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3925119" y="3314105"/>
            <a:ext cx="226814" cy="226814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4151925" y="3365650"/>
            <a:ext cx="42021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166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500"/>
              <a:buFont typeface="BIZ UDMincho"/>
              <a:buNone/>
            </a:pPr>
            <a:r>
              <a:rPr b="1" i="0" lang="zh-TW" sz="18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第F組 組員：李致頡、林冏豫、林耘彤、</a:t>
            </a:r>
            <a:endParaRPr b="1" i="0" sz="1800" u="none" cap="none" strike="noStrike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457200" lvl="0" marL="914400" marR="0" rtl="0" algn="l">
              <a:lnSpc>
                <a:spcPct val="129166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500"/>
              <a:buFont typeface="BIZ UDMincho"/>
              <a:buNone/>
            </a:pPr>
            <a:r>
              <a:rPr b="1" i="0" lang="zh-TW" sz="1800" u="none" cap="none" strike="noStrike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洪瑄妤、陳煒麟、蔡婕穎</a:t>
            </a:r>
            <a:endParaRPr b="1" sz="1200">
              <a:latin typeface="Gelasio"/>
              <a:ea typeface="Gelasio"/>
              <a:cs typeface="Gelasio"/>
              <a:sym typeface="Gelasio"/>
            </a:endParaRPr>
          </a:p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實作方法：輸出組</a:t>
            </a:r>
            <a:endParaRPr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311700" y="1017725"/>
            <a:ext cx="7688700" cy="34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676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●"/>
            </a:pPr>
            <a:r>
              <a:rPr b="1"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location_description(name)/ schedule_brief(locations)</a:t>
            </a:r>
            <a:endParaRPr b="1" sz="16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30676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參數：景點的名稱字串，行程摘要部分用 list 儲存複數地點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輸出：利用 AI，輸出景點介紹/景點介紹  </a:t>
            </a:r>
            <a:r>
              <a:rPr lang="zh-TW" sz="117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</a:t>
            </a:r>
            <a:endParaRPr sz="117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676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●"/>
            </a:pPr>
            <a:r>
              <a:rPr b="1"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calculate_stay_times(travel_times)</a:t>
            </a:r>
            <a:endParaRPr sz="117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676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參數：一天 6 個地點之間的移動時間(min)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輸出：5 個地點的行程時間 (ex: 9:30~11:00)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依據設定好的午晚餐時間，與移動時間計算，輸出 time span 給行程表用</a:t>
            </a:r>
            <a:r>
              <a:rPr lang="zh-TW" sz="117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117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676" lvl="0" marL="457200" rtl="0" algn="l">
              <a:spcBef>
                <a:spcPts val="10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●"/>
            </a:pPr>
            <a:r>
              <a:rPr b="1"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create_travel_schedule(locations,travel_times)</a:t>
            </a:r>
            <a:endParaRPr sz="1170">
              <a:solidFill>
                <a:schemeClr val="dk1"/>
              </a:solidFill>
            </a:endParaRPr>
          </a:p>
          <a:p>
            <a:pPr indent="-330676" lvl="1" marL="914400" rtl="0" algn="l"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參數：景點的 list、景點間的移動時間(min)  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輸出：以 dataframe 儲存行程表內容並顯示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spcBef>
                <a:spcPts val="500"/>
              </a:spcBef>
              <a:spcAft>
                <a:spcPts val="50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整合其他函式，顯示整個行程表，並輸出至 excel 檔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實作困難之處</a:t>
            </a:r>
            <a:endParaRPr/>
          </a:p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311700" y="1017725"/>
            <a:ext cx="7688700" cy="38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3376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808"/>
              <a:buFont typeface="Gelasio"/>
              <a:buChar char="●"/>
            </a:pPr>
            <a:r>
              <a:rPr b="1" lang="zh-TW" sz="18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使用者自由度</a:t>
            </a:r>
            <a:endParaRPr b="1" sz="18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原本想讓使用者自由決定景點數量、各地點到訪時間、偏好選項等</a:t>
            </a:r>
            <a:endParaRPr sz="16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後來發現自由度太高過於困難，因此：</a:t>
            </a:r>
            <a:endParaRPr sz="16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30676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固定每日行程數 = 3</a:t>
            </a:r>
            <a:endParaRPr sz="16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30676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固定午晚餐時間點來製作行程表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提供固定景點偏好選項讓使用者選擇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43376" lvl="0" marL="457200" rtl="0" algn="l">
              <a:spcBef>
                <a:spcPts val="1000"/>
              </a:spcBef>
              <a:spcAft>
                <a:spcPts val="0"/>
              </a:spcAft>
              <a:buClr>
                <a:srgbClr val="746558"/>
              </a:buClr>
              <a:buSzPts val="1808"/>
              <a:buFont typeface="Gelasio"/>
              <a:buChar char="●"/>
            </a:pPr>
            <a:r>
              <a:rPr b="1" lang="zh-TW" sz="18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更穩定的 API</a:t>
            </a:r>
            <a:endParaRPr b="1" sz="18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30676" lvl="1" marL="914400" rtl="0" algn="l"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NVIDIA Taiwan LLM API -&gt; DuckDuckGo AI API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使用 Google Map API 避免找不到地址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0" marL="457200" rtl="0" algn="l">
              <a:spcBef>
                <a:spcPts val="1000"/>
              </a:spcBef>
              <a:spcAft>
                <a:spcPts val="500"/>
              </a:spcAft>
              <a:buClr>
                <a:srgbClr val="746558"/>
              </a:buClr>
              <a:buSzPts val="1608"/>
              <a:buFont typeface="Gelasio Medium"/>
              <a:buChar char="●"/>
            </a:pPr>
            <a:r>
              <a:rPr b="1" lang="zh-TW" sz="18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路徑分析演算法優化：</a:t>
            </a:r>
            <a:r>
              <a:rPr lang="zh-TW" sz="18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使用「模擬退火」(Simulated annealing)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Demo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150" name="Google Shape;150;p25"/>
          <p:cNvPicPr preferRelativeResize="0"/>
          <p:nvPr/>
        </p:nvPicPr>
        <p:blipFill rotWithShape="1">
          <a:blip r:embed="rId3">
            <a:alphaModFix/>
          </a:blip>
          <a:srcRect b="28169" l="15145" r="26285" t="26255"/>
          <a:stretch/>
        </p:blipFill>
        <p:spPr>
          <a:xfrm>
            <a:off x="534200" y="1188775"/>
            <a:ext cx="7027975" cy="3068125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Demo：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第一天行程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156" name="Google Shape;156;p26"/>
          <p:cNvPicPr preferRelativeResize="0"/>
          <p:nvPr/>
        </p:nvPicPr>
        <p:blipFill rotWithShape="1">
          <a:blip r:embed="rId3">
            <a:alphaModFix/>
          </a:blip>
          <a:srcRect b="38182" l="16098" r="13170" t="25605"/>
          <a:stretch/>
        </p:blipFill>
        <p:spPr>
          <a:xfrm>
            <a:off x="491750" y="1149300"/>
            <a:ext cx="8174776" cy="2223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6"/>
          <p:cNvPicPr preferRelativeResize="0"/>
          <p:nvPr/>
        </p:nvPicPr>
        <p:blipFill rotWithShape="1">
          <a:blip r:embed="rId3">
            <a:alphaModFix/>
          </a:blip>
          <a:srcRect b="17406" l="16258" r="13174" t="61872"/>
          <a:stretch/>
        </p:blipFill>
        <p:spPr>
          <a:xfrm>
            <a:off x="491750" y="3372494"/>
            <a:ext cx="8174775" cy="1287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Demo：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第一天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路線圖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163" name="Google Shape;163;p27"/>
          <p:cNvPicPr preferRelativeResize="0"/>
          <p:nvPr/>
        </p:nvPicPr>
        <p:blipFill rotWithShape="1">
          <a:blip r:embed="rId3">
            <a:alphaModFix/>
          </a:blip>
          <a:srcRect b="24793" l="20323" r="22441" t="43065"/>
          <a:stretch/>
        </p:blipFill>
        <p:spPr>
          <a:xfrm>
            <a:off x="480425" y="1558205"/>
            <a:ext cx="8183150" cy="258205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Demo：第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二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天行程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169" name="Google Shape;169;p28"/>
          <p:cNvPicPr preferRelativeResize="0"/>
          <p:nvPr/>
        </p:nvPicPr>
        <p:blipFill rotWithShape="1">
          <a:blip r:embed="rId3">
            <a:alphaModFix/>
          </a:blip>
          <a:srcRect b="21987" l="16179" r="14080" t="41937"/>
          <a:stretch/>
        </p:blipFill>
        <p:spPr>
          <a:xfrm>
            <a:off x="937037" y="1102575"/>
            <a:ext cx="7410175" cy="1982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8"/>
          <p:cNvPicPr preferRelativeResize="0"/>
          <p:nvPr/>
        </p:nvPicPr>
        <p:blipFill rotWithShape="1">
          <a:blip r:embed="rId4">
            <a:alphaModFix/>
          </a:blip>
          <a:srcRect b="24035" l="16313" r="14358" t="46541"/>
          <a:stretch/>
        </p:blipFill>
        <p:spPr>
          <a:xfrm>
            <a:off x="925275" y="3085573"/>
            <a:ext cx="7433699" cy="1627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Demo：第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二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天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路線圖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176" name="Google Shape;176;p29"/>
          <p:cNvPicPr preferRelativeResize="0"/>
          <p:nvPr/>
        </p:nvPicPr>
        <p:blipFill rotWithShape="1">
          <a:blip r:embed="rId3">
            <a:alphaModFix/>
          </a:blip>
          <a:srcRect b="29642" l="22970" r="22970" t="44734"/>
          <a:stretch/>
        </p:blipFill>
        <p:spPr>
          <a:xfrm>
            <a:off x="537238" y="1721975"/>
            <a:ext cx="8069525" cy="216375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Demo：第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三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天行程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182" name="Google Shape;182;p30"/>
          <p:cNvPicPr preferRelativeResize="0"/>
          <p:nvPr/>
        </p:nvPicPr>
        <p:blipFill rotWithShape="1">
          <a:blip r:embed="rId3">
            <a:alphaModFix/>
          </a:blip>
          <a:srcRect b="22322" l="15906" r="14450" t="41650"/>
          <a:stretch/>
        </p:blipFill>
        <p:spPr>
          <a:xfrm>
            <a:off x="680800" y="1017725"/>
            <a:ext cx="7782400" cy="2277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0"/>
          <p:cNvPicPr preferRelativeResize="0"/>
          <p:nvPr/>
        </p:nvPicPr>
        <p:blipFill rotWithShape="1">
          <a:blip r:embed="rId4">
            <a:alphaModFix/>
          </a:blip>
          <a:srcRect b="34492" l="16207" r="14260" t="41957"/>
          <a:stretch/>
        </p:blipFill>
        <p:spPr>
          <a:xfrm>
            <a:off x="680800" y="3295458"/>
            <a:ext cx="7782400" cy="1502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Demo：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第三天路線圖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189" name="Google Shape;189;p31"/>
          <p:cNvPicPr preferRelativeResize="0"/>
          <p:nvPr/>
        </p:nvPicPr>
        <p:blipFill rotWithShape="1">
          <a:blip r:embed="rId3">
            <a:alphaModFix/>
          </a:blip>
          <a:srcRect b="22435" l="16612" r="14283" t="42443"/>
          <a:stretch/>
        </p:blipFill>
        <p:spPr>
          <a:xfrm>
            <a:off x="619475" y="1550950"/>
            <a:ext cx="7905050" cy="22533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Demo：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匯出之 Excel 檔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13" y="1091525"/>
            <a:ext cx="6902125" cy="387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8" name="Google Shape;6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/>
          <p:nvPr/>
        </p:nvSpPr>
        <p:spPr>
          <a:xfrm>
            <a:off x="3925119" y="936277"/>
            <a:ext cx="3544119" cy="4429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84237"/>
              </a:buClr>
              <a:buSzPts val="2800"/>
              <a:buFont typeface="Gelasio SemiBold"/>
              <a:buNone/>
            </a:pPr>
            <a:r>
              <a:rPr b="1" lang="zh-TW" sz="2800">
                <a:solidFill>
                  <a:srgbClr val="484237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專題概述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3925119" y="1751335"/>
            <a:ext cx="318939" cy="318939"/>
          </a:xfrm>
          <a:prstGeom prst="roundRect">
            <a:avLst>
              <a:gd fmla="val 6667" name="adj"/>
            </a:avLst>
          </a:prstGeom>
          <a:solidFill>
            <a:srgbClr val="EEE8DD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4020533" y="1714442"/>
            <a:ext cx="100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700"/>
              <a:buFont typeface="Gelasio SemiBold"/>
              <a:buNone/>
            </a:pPr>
            <a:r>
              <a:rPr b="1" lang="zh-TW" sz="2200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1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4385816" y="1751335"/>
            <a:ext cx="1772022" cy="221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400"/>
              <a:buFont typeface="Gelasio SemiBold"/>
              <a:buNone/>
            </a:pPr>
            <a:r>
              <a:rPr b="1" lang="zh-TW" sz="1800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背景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4385816" y="2165934"/>
            <a:ext cx="18297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100"/>
              <a:buFont typeface="Gelasio"/>
              <a:buNone/>
            </a:pPr>
            <a:r>
              <a:rPr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旅遊規劃耗時費力，導致時間與金錢的浪費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6357417" y="1751335"/>
            <a:ext cx="318939" cy="318939"/>
          </a:xfrm>
          <a:prstGeom prst="roundRect">
            <a:avLst>
              <a:gd fmla="val 6667" name="adj"/>
            </a:avLst>
          </a:prstGeom>
          <a:solidFill>
            <a:srgbClr val="EEE8DD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6433418" y="1726292"/>
            <a:ext cx="1290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700"/>
              <a:buFont typeface="Gelasio SemiBold"/>
              <a:buNone/>
            </a:pPr>
            <a:r>
              <a:rPr b="1" lang="zh-TW" sz="2200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2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6818114" y="1751335"/>
            <a:ext cx="1772022" cy="221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400"/>
              <a:buFont typeface="Gelasio SemiBold"/>
              <a:buNone/>
            </a:pPr>
            <a:r>
              <a:rPr b="1" lang="zh-TW" sz="1800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目標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6818125" y="2173475"/>
            <a:ext cx="18297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100"/>
              <a:buFont typeface="Gelasio"/>
              <a:buNone/>
            </a:pPr>
            <a:r>
              <a:rPr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開發AI旅遊規劃工具，幫助使用者快速完成旅遊規劃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3925119" y="3114728"/>
            <a:ext cx="318900" cy="318900"/>
          </a:xfrm>
          <a:prstGeom prst="roundRect">
            <a:avLst>
              <a:gd fmla="val 6667" name="adj"/>
            </a:avLst>
          </a:prstGeom>
          <a:solidFill>
            <a:srgbClr val="EEE8DD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4020518" y="3114734"/>
            <a:ext cx="1281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700"/>
              <a:buFont typeface="Gelasio SemiBold"/>
              <a:buNone/>
            </a:pPr>
            <a:r>
              <a:rPr b="1" lang="zh-TW" sz="1700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3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4400891" y="3143453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400"/>
              <a:buFont typeface="Gelasio SemiBold"/>
              <a:buNone/>
            </a:pPr>
            <a:r>
              <a:rPr b="1" lang="zh-TW" sz="1800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功能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4356979" y="3540289"/>
            <a:ext cx="18297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100"/>
              <a:buFont typeface="Gelasio"/>
              <a:buNone/>
            </a:pPr>
            <a:r>
              <a:rPr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推薦景點、餐廳、住宿，生成推薦行程表，降低行前規劃的成本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6357417" y="3114728"/>
            <a:ext cx="318900" cy="318900"/>
          </a:xfrm>
          <a:prstGeom prst="roundRect">
            <a:avLst>
              <a:gd fmla="val 6667" name="adj"/>
            </a:avLst>
          </a:prstGeom>
          <a:solidFill>
            <a:srgbClr val="EEE8DD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6425283" y="3070709"/>
            <a:ext cx="1326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700"/>
              <a:buFont typeface="Gelasio SemiBold"/>
              <a:buNone/>
            </a:pPr>
            <a:r>
              <a:rPr b="1" lang="zh-TW" sz="2200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4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6810139" y="3143453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400"/>
              <a:buFont typeface="Gelasio SemiBold"/>
              <a:buNone/>
            </a:pPr>
            <a:r>
              <a:rPr b="1" lang="zh-TW" sz="1800">
                <a:solidFill>
                  <a:srgbClr val="746558"/>
                </a:solidFill>
                <a:latin typeface="Gelasio SemiBold"/>
                <a:ea typeface="Gelasio SemiBold"/>
                <a:cs typeface="Gelasio SemiBold"/>
                <a:sym typeface="Gelasio SemiBold"/>
              </a:rPr>
              <a:t>未來展望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6818114" y="3540289"/>
            <a:ext cx="18297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100"/>
              <a:buFont typeface="Gelasio"/>
              <a:buNone/>
            </a:pPr>
            <a:r>
              <a:rPr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擴展至國外旅遊，增加不同條件篩選，打造更多個性化體驗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3925119" y="4271718"/>
            <a:ext cx="226800" cy="226800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未來展望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201" name="Google Shape;201;p33"/>
          <p:cNvSpPr txBox="1"/>
          <p:nvPr>
            <p:ph idx="1" type="body"/>
          </p:nvPr>
        </p:nvSpPr>
        <p:spPr>
          <a:xfrm>
            <a:off x="255475" y="1075725"/>
            <a:ext cx="8306700" cy="3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"/>
              <a:buChar char="●"/>
            </a:pPr>
            <a:r>
              <a:rPr b="1"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使用範圍：台灣→全球</a:t>
            </a:r>
            <a:endParaRPr b="1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增加跨國行程規劃、多幣種匯率轉換、多語言介面切換</a:t>
            </a:r>
            <a:endParaRPr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"/>
              <a:buChar char="●"/>
            </a:pPr>
            <a:r>
              <a:rPr b="1"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氣候和季節性建議</a:t>
            </a:r>
            <a:endParaRPr b="1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增加天氣預報、自動推薦季節性活動、建議雨天備案行程</a:t>
            </a:r>
            <a:endParaRPr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"/>
              <a:buChar char="●"/>
            </a:pPr>
            <a:r>
              <a:rPr b="1"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社群分享功能</a:t>
            </a:r>
            <a:endParaRPr b="1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支援多人共同編輯、</a:t>
            </a:r>
            <a:r>
              <a:rPr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分享行程圖至社群平台、套用他人行程修改</a:t>
            </a:r>
            <a:endParaRPr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"/>
              <a:buChar char="●"/>
            </a:pPr>
            <a:r>
              <a:rPr b="1"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餐廳與旅館條件選擇功能</a:t>
            </a:r>
            <a:endParaRPr b="1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讓用戶選擇餐廳、旅館的偏好（如：價格範圍、評價、餐點風格）</a:t>
            </a:r>
            <a:endParaRPr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sz="2000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800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謝謝大家</a:t>
            </a:r>
            <a:endParaRPr b="1" sz="2800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前言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"/>
              <a:buChar char="●"/>
            </a:pPr>
            <a:r>
              <a:rPr b="1"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旅遊規劃的困難之處</a:t>
            </a:r>
            <a:endParaRPr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1" marL="914400" rtl="0" algn="l">
              <a:spcBef>
                <a:spcPts val="80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 Medium"/>
              <a:buChar char="○"/>
            </a:pPr>
            <a:r>
              <a:rPr lang="zh-TW" sz="1800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交通、住宿、</a:t>
            </a:r>
            <a:r>
              <a:rPr lang="zh-TW" sz="1800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每日行程設計繁瑣耗時</a:t>
            </a:r>
            <a:endParaRPr sz="1800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 Medium"/>
              <a:buChar char="○"/>
            </a:pPr>
            <a:r>
              <a:rPr lang="zh-TW" sz="1800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選擇太多，容易導致決策疲勞</a:t>
            </a:r>
            <a:endParaRPr sz="1800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42900" lvl="0" marL="457200" rtl="0" algn="l">
              <a:spcBef>
                <a:spcPts val="200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"/>
              <a:buChar char="●"/>
            </a:pPr>
            <a:r>
              <a:rPr b="1"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現有 AI 工具現況</a:t>
            </a:r>
            <a:endParaRPr b="1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1" marL="914400" rtl="0" algn="l">
              <a:spcBef>
                <a:spcPts val="80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 Medium"/>
              <a:buChar char="○"/>
            </a:pPr>
            <a:r>
              <a:rPr lang="zh-TW" sz="1800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Wonderplan</a:t>
            </a:r>
            <a:endParaRPr sz="1800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 Medium"/>
              <a:buChar char="○"/>
            </a:pPr>
            <a:r>
              <a:rPr lang="zh-TW" sz="1800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Layla AI</a:t>
            </a:r>
            <a:endParaRPr sz="1800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市面工具比較：Wonderplan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275" y="1066100"/>
            <a:ext cx="8399023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/>
          <p:nvPr/>
        </p:nvSpPr>
        <p:spPr>
          <a:xfrm>
            <a:off x="433275" y="2771325"/>
            <a:ext cx="2899200" cy="699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433275" y="1727300"/>
            <a:ext cx="2899200" cy="699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7322350" y="1991150"/>
            <a:ext cx="362700" cy="3360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市面工具比較：Layla AI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175" y="1017725"/>
            <a:ext cx="8297548" cy="375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/>
          <p:nvPr/>
        </p:nvSpPr>
        <p:spPr>
          <a:xfrm>
            <a:off x="5068000" y="3143050"/>
            <a:ext cx="3390600" cy="7296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系統架構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"/>
              <a:buChar char="●"/>
            </a:pPr>
            <a:r>
              <a:rPr b="1"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主要模組</a:t>
            </a:r>
            <a:endParaRPr b="1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1" marL="914400" rtl="0" algn="l">
              <a:spcBef>
                <a:spcPts val="80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 Medium"/>
              <a:buChar char="○"/>
            </a:pPr>
            <a:r>
              <a:rPr lang="zh-TW" sz="1800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輸入組-接收使用者需求，輸出結構化數據</a:t>
            </a:r>
            <a:endParaRPr sz="1800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 Medium"/>
              <a:buChar char="○"/>
            </a:pPr>
            <a:r>
              <a:rPr lang="zh-TW" sz="1800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地圖組-依據輸入組提供的結構化數據，輸出路徑地圖及資訊</a:t>
            </a:r>
            <a:endParaRPr sz="1800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 Medium"/>
              <a:buChar char="○"/>
            </a:pPr>
            <a:r>
              <a:rPr lang="zh-TW" sz="1800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輸出組-根據地圖組提供的資訊，輸出旅遊地圖、行程表、摘要</a:t>
            </a:r>
            <a:endParaRPr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42900" lvl="0" marL="457200" rtl="0" algn="l">
              <a:spcBef>
                <a:spcPts val="200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"/>
              <a:buChar char="●"/>
            </a:pPr>
            <a:r>
              <a:rPr b="1" lang="zh-TW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外部服務</a:t>
            </a:r>
            <a:endParaRPr b="1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42900" lvl="1" marL="914400" rtl="0" algn="l">
              <a:spcBef>
                <a:spcPts val="800"/>
              </a:spcBef>
              <a:spcAft>
                <a:spcPts val="0"/>
              </a:spcAft>
              <a:buClr>
                <a:srgbClr val="746558"/>
              </a:buClr>
              <a:buSzPts val="1800"/>
              <a:buChar char="○"/>
            </a:pPr>
            <a:r>
              <a:rPr lang="zh-TW" sz="1800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AI API：DuckDuckGo AI API</a:t>
            </a:r>
            <a:endParaRPr sz="1800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800"/>
              <a:buFont typeface="Gelasio Medium"/>
              <a:buChar char="○"/>
            </a:pPr>
            <a:r>
              <a:rPr lang="zh-TW" sz="1800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地理資訊 API：Google Map API、OpenStreetMap API、Here Maps API</a:t>
            </a:r>
            <a:endParaRPr sz="1800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實作方法：輸入組</a:t>
            </a:r>
            <a:endParaRPr b="1">
              <a:solidFill>
                <a:srgbClr val="484237"/>
              </a:solidFill>
              <a:latin typeface="Gelasio"/>
              <a:ea typeface="Gelasio"/>
              <a:cs typeface="Gelasio"/>
              <a:sym typeface="Gelasio"/>
            </a:endParaRPr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311700" y="1017725"/>
            <a:ext cx="8191800" cy="3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67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●"/>
            </a:pPr>
            <a:r>
              <a:rPr b="1"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validate_date_input()</a:t>
            </a:r>
            <a:endParaRPr b="1" sz="16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30676" lvl="1" marL="9144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 參數：開始時間、結束時間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 返回值：此段時間的天數（end_date - start_date + 1）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使用 datetime module 進行日期處理，並以 try-except 偵測錯誤給予提示。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●"/>
            </a:pPr>
            <a:r>
              <a:rPr b="1"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generate_spot_list()</a:t>
            </a:r>
            <a:endParaRPr b="1" sz="16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30676" lvl="1" marL="9144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參數：旅遊地點、旅遊天數和使用者偏好（場地類型、景點主題、旅行夥伴）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返回值：生成的景點列表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與 DuckDuckGo AI API 互動獲取景點資料，過濾重複與不符合偏好的景點，確保最終返回景點數量為旅遊天數*3</a:t>
            </a: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。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●"/>
            </a:pPr>
            <a:r>
              <a:rPr b="1"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tool</a:t>
            </a:r>
            <a:r>
              <a:rPr b="1"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_input()</a:t>
            </a:r>
            <a:endParaRPr b="1" sz="16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30676" lvl="1" marL="9144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參數：景點列表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使用 ipywidgets 創建輸入框、下拉選單、按鈕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實作方法：地圖組</a:t>
            </a:r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676" lvl="0" marL="4572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●"/>
            </a:pPr>
            <a:r>
              <a:rPr b="1"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simulated_annealing()</a:t>
            </a:r>
            <a:endParaRPr b="1" sz="16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30676" lvl="1" marL="914400" rtl="0" algn="l"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 參數：包含所有景點資訊的列表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 返回值：依照最佳路徑順序排列的地點資訊列表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用於安排景點的到訪順序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0" marL="457200" rtl="0" algn="l">
              <a:spcBef>
                <a:spcPts val="10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●"/>
            </a:pPr>
            <a:r>
              <a:rPr b="1"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add_restaurant_and_hotel()</a:t>
            </a:r>
            <a:endParaRPr b="1" sz="16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30676" lvl="1" marL="914400" rtl="0" algn="l"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參數：包含 3 個景點資訊的陣列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返回值：包含原本的 3 個景點以及新增的餐廳和旅館的全天行程陣列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（共 6 個地點）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用於將餐廳和旅館添加到景點陣列中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實作方法：</a:t>
            </a:r>
            <a:r>
              <a:rPr b="1" lang="zh-TW">
                <a:solidFill>
                  <a:srgbClr val="484237"/>
                </a:solidFill>
                <a:latin typeface="Gelasio"/>
                <a:ea typeface="Gelasio"/>
                <a:cs typeface="Gelasio"/>
                <a:sym typeface="Gelasio"/>
              </a:rPr>
              <a:t>地圖組</a:t>
            </a:r>
            <a:endParaRPr/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676" lvl="0" marL="457200" rtl="0" algn="l">
              <a:spcBef>
                <a:spcPts val="10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●"/>
            </a:pPr>
            <a:r>
              <a:rPr b="1"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get_travel_times()</a:t>
            </a:r>
            <a:endParaRPr b="1" sz="16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30676" lvl="1" marL="914400" rtl="0" algn="l"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參數：全天的行程陣列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返回值：每兩個連續地點之間的估算時間(分鐘)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用於估算多個地點之間的移動時間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0" marL="4572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"/>
              <a:buChar char="●"/>
            </a:pPr>
            <a:r>
              <a:rPr b="1" lang="zh-TW" sz="1607">
                <a:solidFill>
                  <a:srgbClr val="746558"/>
                </a:solidFill>
                <a:latin typeface="Gelasio"/>
                <a:ea typeface="Gelasio"/>
                <a:cs typeface="Gelasio"/>
                <a:sym typeface="Gelasio"/>
              </a:rPr>
              <a:t>get_map()</a:t>
            </a:r>
            <a:endParaRPr b="1" sz="1607">
              <a:solidFill>
                <a:srgbClr val="746558"/>
              </a:solidFill>
              <a:latin typeface="Gelasio"/>
              <a:ea typeface="Gelasio"/>
              <a:cs typeface="Gelasio"/>
              <a:sym typeface="Gelasio"/>
            </a:endParaRPr>
          </a:p>
          <a:p>
            <a:pPr indent="-330676" lvl="1" marL="914400" rtl="0" algn="l">
              <a:spcBef>
                <a:spcPts val="50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 參數：全天的行程陣列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Font typeface="Gelasio Medium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 返回值：路徑地圖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-330676" lvl="1" marL="914400" rtl="0" algn="l">
              <a:spcBef>
                <a:spcPts val="0"/>
              </a:spcBef>
              <a:spcAft>
                <a:spcPts val="0"/>
              </a:spcAft>
              <a:buClr>
                <a:srgbClr val="746558"/>
              </a:buClr>
              <a:buSzPts val="1608"/>
              <a:buChar char="○"/>
            </a:pPr>
            <a:r>
              <a:rPr lang="zh-TW" sz="1607">
                <a:solidFill>
                  <a:srgbClr val="746558"/>
                </a:solidFill>
                <a:latin typeface="Gelasio Medium"/>
                <a:ea typeface="Gelasio Medium"/>
                <a:cs typeface="Gelasio Medium"/>
                <a:sym typeface="Gelasio Medium"/>
              </a:rPr>
              <a:t>用於生成地圖並在地圖上繪製路徑</a:t>
            </a:r>
            <a:endParaRPr sz="1607">
              <a:solidFill>
                <a:srgbClr val="746558"/>
              </a:solidFill>
              <a:latin typeface="Gelasio Medium"/>
              <a:ea typeface="Gelasio Medium"/>
              <a:cs typeface="Gelasio Medium"/>
              <a:sym typeface="Gelasio Medium"/>
            </a:endParaRPr>
          </a:p>
          <a:p>
            <a:pPr indent="0" lvl="0" marL="0" rtl="0" algn="l">
              <a:spcBef>
                <a:spcPts val="1000"/>
              </a:spcBef>
              <a:spcAft>
                <a:spcPts val="5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